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61" r:id="rId4"/>
    <p:sldId id="258" r:id="rId5"/>
    <p:sldId id="262" r:id="rId6"/>
    <p:sldId id="259" r:id="rId7"/>
    <p:sldId id="263" r:id="rId8"/>
    <p:sldId id="260"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12F17-670F-4561-B5BA-7116E598CA74}" type="datetimeFigureOut">
              <a:rPr lang="en-GB" smtClean="0"/>
              <a:pPr/>
              <a:t>17/03/2012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8E005B-A4A2-41B4-A1E6-9F074C5FB3AD}"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A12F17-670F-4561-B5BA-7116E598CA74}" type="datetimeFigureOut">
              <a:rPr lang="en-GB" smtClean="0"/>
              <a:pPr/>
              <a:t>17/03/2012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8E005B-A4A2-41B4-A1E6-9F074C5FB3A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4">
              <a:lumMod val="20000"/>
              <a:lumOff val="80000"/>
            </a:schemeClr>
          </a:solid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p:txBody>
          <a:bodyPr/>
          <a:lstStyle/>
          <a:p>
            <a:r>
              <a:rPr lang="en-GB" dirty="0" smtClean="0"/>
              <a:t>IR and Mass Spec </a:t>
            </a:r>
            <a:r>
              <a:rPr lang="en-GB" dirty="0" err="1" smtClean="0"/>
              <a:t>Webquest</a:t>
            </a:r>
            <a:endParaRPr lang="en-GB" dirty="0"/>
          </a:p>
        </p:txBody>
      </p:sp>
      <p:sp>
        <p:nvSpPr>
          <p:cNvPr id="3" name="Subtitle 2"/>
          <p:cNvSpPr>
            <a:spLocks noGrp="1"/>
          </p:cNvSpPr>
          <p:nvPr>
            <p:ph type="subTitle" idx="1"/>
          </p:nvPr>
        </p:nvSpPr>
        <p:spPr/>
        <p:txBody>
          <a:bodyPr/>
          <a:lstStyle/>
          <a:p>
            <a:r>
              <a:rPr lang="en-GB" dirty="0" smtClean="0"/>
              <a:t>Suzanna Newton 12 Fisher</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chemeClr val="accent4">
              <a:lumMod val="20000"/>
              <a:lumOff val="80000"/>
            </a:schemeClr>
          </a:solid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GB" dirty="0" err="1" smtClean="0"/>
              <a:t>Propanone</a:t>
            </a:r>
            <a:endParaRPr lang="en-GB" dirty="0"/>
          </a:p>
        </p:txBody>
      </p:sp>
      <p:pic>
        <p:nvPicPr>
          <p:cNvPr id="4" name="Content Placeholder 3" descr="propanone.jpg"/>
          <p:cNvPicPr>
            <a:picLocks noGrp="1" noChangeAspect="1"/>
          </p:cNvPicPr>
          <p:nvPr>
            <p:ph idx="1"/>
          </p:nvPr>
        </p:nvPicPr>
        <p:blipFill>
          <a:blip r:embed="rId2" cstate="print"/>
          <a:stretch>
            <a:fillRect/>
          </a:stretch>
        </p:blipFill>
        <p:spPr>
          <a:xfrm>
            <a:off x="395536" y="188640"/>
            <a:ext cx="2390775" cy="1590675"/>
          </a:xfrm>
        </p:spPr>
      </p:pic>
      <p:pic>
        <p:nvPicPr>
          <p:cNvPr id="5" name="Picture 4" descr="IR- propanone.jpg"/>
          <p:cNvPicPr>
            <a:picLocks noChangeAspect="1"/>
          </p:cNvPicPr>
          <p:nvPr/>
        </p:nvPicPr>
        <p:blipFill>
          <a:blip r:embed="rId3" cstate="print"/>
          <a:stretch>
            <a:fillRect/>
          </a:stretch>
        </p:blipFill>
        <p:spPr>
          <a:xfrm>
            <a:off x="2627784" y="1484784"/>
            <a:ext cx="6251416" cy="3395439"/>
          </a:xfrm>
          <a:prstGeom prst="rect">
            <a:avLst/>
          </a:prstGeom>
        </p:spPr>
      </p:pic>
      <p:sp>
        <p:nvSpPr>
          <p:cNvPr id="6" name="TextBox 5"/>
          <p:cNvSpPr txBox="1"/>
          <p:nvPr/>
        </p:nvSpPr>
        <p:spPr>
          <a:xfrm>
            <a:off x="395536" y="1844824"/>
            <a:ext cx="2448272" cy="4801314"/>
          </a:xfrm>
          <a:prstGeom prst="rect">
            <a:avLst/>
          </a:prstGeom>
          <a:noFill/>
        </p:spPr>
        <p:txBody>
          <a:bodyPr wrap="square" rtlCol="0">
            <a:spAutoFit/>
          </a:bodyPr>
          <a:lstStyle/>
          <a:p>
            <a:r>
              <a:rPr lang="en-GB" dirty="0" smtClean="0"/>
              <a:t>I believe that this is the IR spectrum for </a:t>
            </a:r>
            <a:r>
              <a:rPr lang="en-GB" dirty="0" err="1" smtClean="0"/>
              <a:t>propanone</a:t>
            </a:r>
            <a:r>
              <a:rPr lang="en-GB" dirty="0" smtClean="0"/>
              <a:t>, as the strong peak at about 1700 cm</a:t>
            </a:r>
            <a:r>
              <a:rPr lang="en-GB" baseline="30000" dirty="0" smtClean="0"/>
              <a:t>-1</a:t>
            </a:r>
            <a:r>
              <a:rPr lang="en-GB" dirty="0" smtClean="0"/>
              <a:t> indicates a C=O bond, and the very small peak between 2850 and 3100cm</a:t>
            </a:r>
            <a:r>
              <a:rPr lang="en-GB" baseline="30000" dirty="0" smtClean="0"/>
              <a:t>-1</a:t>
            </a:r>
            <a:r>
              <a:rPr lang="en-GB" dirty="0" smtClean="0"/>
              <a:t> reflects the other C-H bonds in the molecule. The peak at 1700cm</a:t>
            </a:r>
            <a:r>
              <a:rPr lang="en-GB" baseline="30000" dirty="0" smtClean="0"/>
              <a:t>-1</a:t>
            </a:r>
            <a:r>
              <a:rPr lang="en-GB" dirty="0" smtClean="0"/>
              <a:t> is the only peak of that strength in the spectrum, demonstrating that this is the only other bond in the molecule.</a:t>
            </a:r>
            <a:endParaRPr lang="en-GB" baseline="30000" dirty="0" smtClean="0"/>
          </a:p>
        </p:txBody>
      </p:sp>
      <p:sp>
        <p:nvSpPr>
          <p:cNvPr id="7" name="TextBox 6"/>
          <p:cNvSpPr txBox="1"/>
          <p:nvPr/>
        </p:nvSpPr>
        <p:spPr>
          <a:xfrm>
            <a:off x="3059832" y="4869160"/>
            <a:ext cx="5760640" cy="1477328"/>
          </a:xfrm>
          <a:prstGeom prst="rect">
            <a:avLst/>
          </a:prstGeom>
          <a:noFill/>
        </p:spPr>
        <p:txBody>
          <a:bodyPr wrap="square" rtlCol="0">
            <a:spAutoFit/>
          </a:bodyPr>
          <a:lstStyle/>
          <a:p>
            <a:r>
              <a:rPr lang="en-GB" dirty="0" smtClean="0"/>
              <a:t>The lack of multiple peaks between 2500 and 3000cm</a:t>
            </a:r>
            <a:r>
              <a:rPr lang="en-GB" baseline="30000" dirty="0" smtClean="0"/>
              <a:t>-1</a:t>
            </a:r>
            <a:r>
              <a:rPr lang="en-GB" dirty="0" smtClean="0"/>
              <a:t> demonstrates that this molecule is not an </a:t>
            </a:r>
            <a:r>
              <a:rPr lang="en-GB" dirty="0" err="1" smtClean="0"/>
              <a:t>aldehyde</a:t>
            </a:r>
            <a:r>
              <a:rPr lang="en-GB" dirty="0" smtClean="0"/>
              <a:t>, as these multiple peaks are characteristic of </a:t>
            </a:r>
            <a:r>
              <a:rPr lang="en-GB" dirty="0" err="1" smtClean="0"/>
              <a:t>aldehydes</a:t>
            </a:r>
            <a:r>
              <a:rPr lang="en-GB" dirty="0" smtClean="0"/>
              <a:t>. The molecule therefore must be a </a:t>
            </a:r>
            <a:r>
              <a:rPr lang="en-GB" dirty="0" err="1" smtClean="0"/>
              <a:t>ketone</a:t>
            </a:r>
            <a:r>
              <a:rPr lang="en-GB" dirty="0" smtClean="0"/>
              <a:t>, proving that this is the IR spectrum for </a:t>
            </a:r>
            <a:r>
              <a:rPr lang="en-GB" dirty="0" err="1" smtClean="0"/>
              <a:t>propanone</a:t>
            </a:r>
            <a:r>
              <a:rPr lang="en-GB" dirty="0" smtClean="0"/>
              <a:t>.</a:t>
            </a:r>
            <a:endParaRPr lang="en-GB" dirty="0"/>
          </a:p>
        </p:txBody>
      </p:sp>
      <p:cxnSp>
        <p:nvCxnSpPr>
          <p:cNvPr id="9" name="Straight Arrow Connector 8"/>
          <p:cNvCxnSpPr/>
          <p:nvPr/>
        </p:nvCxnSpPr>
        <p:spPr>
          <a:xfrm>
            <a:off x="5364088" y="3501008"/>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788024" y="3284984"/>
            <a:ext cx="648072" cy="369332"/>
          </a:xfrm>
          <a:prstGeom prst="rect">
            <a:avLst/>
          </a:prstGeom>
          <a:noFill/>
        </p:spPr>
        <p:txBody>
          <a:bodyPr wrap="square" rtlCol="0">
            <a:spAutoFit/>
          </a:bodyPr>
          <a:lstStyle/>
          <a:p>
            <a:r>
              <a:rPr lang="en-GB" dirty="0" smtClean="0"/>
              <a:t>C=O</a:t>
            </a:r>
            <a:endParaRPr lang="en-GB" dirty="0"/>
          </a:p>
        </p:txBody>
      </p:sp>
      <p:cxnSp>
        <p:nvCxnSpPr>
          <p:cNvPr id="12" name="Straight Arrow Connector 11"/>
          <p:cNvCxnSpPr/>
          <p:nvPr/>
        </p:nvCxnSpPr>
        <p:spPr>
          <a:xfrm flipV="1">
            <a:off x="4211960" y="2276872"/>
            <a:ext cx="72008"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23928" y="2708920"/>
            <a:ext cx="720080" cy="369332"/>
          </a:xfrm>
          <a:prstGeom prst="rect">
            <a:avLst/>
          </a:prstGeom>
          <a:noFill/>
        </p:spPr>
        <p:txBody>
          <a:bodyPr wrap="square" rtlCol="0">
            <a:spAutoFit/>
          </a:bodyPr>
          <a:lstStyle/>
          <a:p>
            <a:r>
              <a:rPr lang="en-GB" dirty="0" smtClean="0"/>
              <a:t>C-H</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accent4">
              <a:lumMod val="20000"/>
              <a:lumOff val="80000"/>
            </a:schemeClr>
          </a:solid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endParaRPr lang="en-GB"/>
          </a:p>
        </p:txBody>
      </p:sp>
      <p:pic>
        <p:nvPicPr>
          <p:cNvPr id="4" name="Content Placeholder 3" descr="mass spec- propanone.jpg"/>
          <p:cNvPicPr>
            <a:picLocks noGrp="1" noChangeAspect="1"/>
          </p:cNvPicPr>
          <p:nvPr>
            <p:ph idx="1"/>
          </p:nvPr>
        </p:nvPicPr>
        <p:blipFill>
          <a:blip r:embed="rId2" cstate="print"/>
          <a:stretch>
            <a:fillRect/>
          </a:stretch>
        </p:blipFill>
        <p:spPr>
          <a:xfrm>
            <a:off x="167266" y="332656"/>
            <a:ext cx="8976734" cy="2952328"/>
          </a:xfrm>
        </p:spPr>
      </p:pic>
      <p:sp>
        <p:nvSpPr>
          <p:cNvPr id="5" name="TextBox 4"/>
          <p:cNvSpPr txBox="1"/>
          <p:nvPr/>
        </p:nvSpPr>
        <p:spPr>
          <a:xfrm>
            <a:off x="395536" y="3501008"/>
            <a:ext cx="8208912" cy="2031325"/>
          </a:xfrm>
          <a:prstGeom prst="rect">
            <a:avLst/>
          </a:prstGeom>
          <a:noFill/>
        </p:spPr>
        <p:txBody>
          <a:bodyPr wrap="square" rtlCol="0">
            <a:spAutoFit/>
          </a:bodyPr>
          <a:lstStyle/>
          <a:p>
            <a:r>
              <a:rPr lang="en-GB" dirty="0" smtClean="0"/>
              <a:t>During fragmentation in a mass spectrometer, </a:t>
            </a:r>
            <a:r>
              <a:rPr lang="en-GB" dirty="0" err="1" smtClean="0"/>
              <a:t>propanone</a:t>
            </a:r>
            <a:r>
              <a:rPr lang="en-GB" dirty="0" smtClean="0"/>
              <a:t> forms 3 main fragments. Its molecular ion (M+), with an m/z of 58, a methyl group, CH</a:t>
            </a:r>
            <a:r>
              <a:rPr lang="en-GB" baseline="-25000" dirty="0" smtClean="0"/>
              <a:t>3</a:t>
            </a:r>
            <a:r>
              <a:rPr lang="en-GB" dirty="0" smtClean="0"/>
              <a:t> , with an m/z of 15, and the rest of the molecule consisting of 2 carbon atoms, 3 hydrogen and 1 oxygen (double bonded to a carbon atom), giving it an m/z of 43. </a:t>
            </a:r>
          </a:p>
          <a:p>
            <a:r>
              <a:rPr lang="en-GB" dirty="0" smtClean="0"/>
              <a:t>The mass spectrum shown above shows strong peaks at all 3 of these m/</a:t>
            </a:r>
            <a:r>
              <a:rPr lang="en-GB" dirty="0" err="1" smtClean="0"/>
              <a:t>z’s</a:t>
            </a:r>
            <a:r>
              <a:rPr lang="en-GB" dirty="0" smtClean="0"/>
              <a:t>, with small peaks next to them indicating the isotopic fragments. As there are no other strong peaks, this mass spectrum is clearly for </a:t>
            </a:r>
            <a:r>
              <a:rPr lang="en-GB" dirty="0" err="1" smtClean="0"/>
              <a:t>propanone</a:t>
            </a:r>
            <a:r>
              <a:rPr lang="en-GB" dirty="0" smtClean="0"/>
              <a:t>.</a:t>
            </a:r>
            <a:endParaRPr lang="en-GB" dirty="0"/>
          </a:p>
        </p:txBody>
      </p:sp>
      <p:cxnSp>
        <p:nvCxnSpPr>
          <p:cNvPr id="7" name="Straight Arrow Connector 6"/>
          <p:cNvCxnSpPr/>
          <p:nvPr/>
        </p:nvCxnSpPr>
        <p:spPr>
          <a:xfrm>
            <a:off x="8244408" y="1916832"/>
            <a:ext cx="432048"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956376" y="1628800"/>
            <a:ext cx="720080" cy="369332"/>
          </a:xfrm>
          <a:prstGeom prst="rect">
            <a:avLst/>
          </a:prstGeom>
          <a:noFill/>
        </p:spPr>
        <p:txBody>
          <a:bodyPr wrap="square" rtlCol="0">
            <a:spAutoFit/>
          </a:bodyPr>
          <a:lstStyle/>
          <a:p>
            <a:r>
              <a:rPr lang="en-GB" dirty="0" smtClean="0"/>
              <a:t>M+</a:t>
            </a:r>
            <a:endParaRPr lang="en-GB" dirty="0"/>
          </a:p>
        </p:txBody>
      </p:sp>
      <p:cxnSp>
        <p:nvCxnSpPr>
          <p:cNvPr id="10" name="Straight Arrow Connector 9"/>
          <p:cNvCxnSpPr/>
          <p:nvPr/>
        </p:nvCxnSpPr>
        <p:spPr>
          <a:xfrm flipH="1">
            <a:off x="6156176" y="1124744"/>
            <a:ext cx="648072"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588224" y="836712"/>
            <a:ext cx="1008112" cy="369332"/>
          </a:xfrm>
          <a:prstGeom prst="rect">
            <a:avLst/>
          </a:prstGeom>
          <a:noFill/>
        </p:spPr>
        <p:txBody>
          <a:bodyPr wrap="square" rtlCol="0">
            <a:spAutoFit/>
          </a:bodyPr>
          <a:lstStyle/>
          <a:p>
            <a:r>
              <a:rPr lang="en-GB" dirty="0" smtClean="0"/>
              <a:t>C</a:t>
            </a:r>
            <a:r>
              <a:rPr lang="en-GB" baseline="-25000" dirty="0" smtClean="0"/>
              <a:t>2</a:t>
            </a:r>
            <a:r>
              <a:rPr lang="en-GB" dirty="0" smtClean="0"/>
              <a:t>H</a:t>
            </a:r>
            <a:r>
              <a:rPr lang="en-GB" baseline="-25000" dirty="0" smtClean="0"/>
              <a:t>3</a:t>
            </a:r>
            <a:r>
              <a:rPr lang="en-GB" dirty="0" smtClean="0"/>
              <a:t>OH</a:t>
            </a:r>
            <a:endParaRPr lang="en-GB" dirty="0"/>
          </a:p>
        </p:txBody>
      </p:sp>
      <p:cxnSp>
        <p:nvCxnSpPr>
          <p:cNvPr id="15" name="Straight Arrow Connector 14"/>
          <p:cNvCxnSpPr/>
          <p:nvPr/>
        </p:nvCxnSpPr>
        <p:spPr>
          <a:xfrm>
            <a:off x="1475656" y="1988840"/>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115616" y="1628800"/>
            <a:ext cx="720080" cy="369332"/>
          </a:xfrm>
          <a:prstGeom prst="rect">
            <a:avLst/>
          </a:prstGeom>
          <a:noFill/>
        </p:spPr>
        <p:txBody>
          <a:bodyPr wrap="square" rtlCol="0">
            <a:spAutoFit/>
          </a:bodyPr>
          <a:lstStyle/>
          <a:p>
            <a:r>
              <a:rPr lang="en-GB" dirty="0" smtClean="0"/>
              <a:t>CH</a:t>
            </a:r>
            <a:r>
              <a:rPr lang="en-GB" baseline="-25000" dirty="0" smtClean="0"/>
              <a:t>3</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8" grpId="0"/>
      <p:bldP spid="11"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chemeClr val="accent4">
              <a:lumMod val="20000"/>
              <a:lumOff val="80000"/>
            </a:schemeClr>
          </a:solid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GB" dirty="0" err="1" smtClean="0"/>
              <a:t>Propanal</a:t>
            </a:r>
            <a:endParaRPr lang="en-GB" dirty="0"/>
          </a:p>
        </p:txBody>
      </p:sp>
      <p:pic>
        <p:nvPicPr>
          <p:cNvPr id="4" name="Content Placeholder 3" descr="propanal.jpg"/>
          <p:cNvPicPr>
            <a:picLocks noGrp="1" noChangeAspect="1"/>
          </p:cNvPicPr>
          <p:nvPr>
            <p:ph idx="1"/>
          </p:nvPr>
        </p:nvPicPr>
        <p:blipFill>
          <a:blip r:embed="rId2" cstate="print"/>
          <a:stretch>
            <a:fillRect/>
          </a:stretch>
        </p:blipFill>
        <p:spPr>
          <a:xfrm>
            <a:off x="251520" y="188640"/>
            <a:ext cx="2390775" cy="1590675"/>
          </a:xfrm>
        </p:spPr>
      </p:pic>
      <p:pic>
        <p:nvPicPr>
          <p:cNvPr id="5" name="Picture 4" descr="IR- propanal.jpg"/>
          <p:cNvPicPr>
            <a:picLocks noChangeAspect="1"/>
          </p:cNvPicPr>
          <p:nvPr/>
        </p:nvPicPr>
        <p:blipFill>
          <a:blip r:embed="rId3" cstate="print"/>
          <a:stretch>
            <a:fillRect/>
          </a:stretch>
        </p:blipFill>
        <p:spPr>
          <a:xfrm>
            <a:off x="2411760" y="1340768"/>
            <a:ext cx="6336704" cy="3133343"/>
          </a:xfrm>
          <a:prstGeom prst="rect">
            <a:avLst/>
          </a:prstGeom>
        </p:spPr>
      </p:pic>
      <p:sp>
        <p:nvSpPr>
          <p:cNvPr id="6" name="TextBox 5"/>
          <p:cNvSpPr txBox="1"/>
          <p:nvPr/>
        </p:nvSpPr>
        <p:spPr>
          <a:xfrm>
            <a:off x="251520" y="2060848"/>
            <a:ext cx="2160240" cy="3693319"/>
          </a:xfrm>
          <a:prstGeom prst="rect">
            <a:avLst/>
          </a:prstGeom>
          <a:noFill/>
        </p:spPr>
        <p:txBody>
          <a:bodyPr wrap="square" rtlCol="0">
            <a:spAutoFit/>
          </a:bodyPr>
          <a:lstStyle/>
          <a:p>
            <a:r>
              <a:rPr lang="en-GB" dirty="0" smtClean="0"/>
              <a:t>Similarly to the IR spectrum for </a:t>
            </a:r>
            <a:r>
              <a:rPr lang="en-GB" dirty="0" err="1" smtClean="0"/>
              <a:t>propanone</a:t>
            </a:r>
            <a:r>
              <a:rPr lang="en-GB" dirty="0" smtClean="0"/>
              <a:t>, the strongest peak on this spectrum is between 1640 and 1750cm</a:t>
            </a:r>
            <a:r>
              <a:rPr lang="en-GB" baseline="30000" dirty="0" smtClean="0"/>
              <a:t>-1</a:t>
            </a:r>
            <a:r>
              <a:rPr lang="en-GB" dirty="0" smtClean="0"/>
              <a:t>, indicating a C=O bond, the only bond in an </a:t>
            </a:r>
            <a:r>
              <a:rPr lang="en-GB" dirty="0" err="1" smtClean="0"/>
              <a:t>aldehyde</a:t>
            </a:r>
            <a:r>
              <a:rPr lang="en-GB" dirty="0" smtClean="0"/>
              <a:t> which would demonstrate a strong peak on an IR spectrum. </a:t>
            </a:r>
            <a:endParaRPr lang="en-GB" dirty="0"/>
          </a:p>
        </p:txBody>
      </p:sp>
      <p:sp>
        <p:nvSpPr>
          <p:cNvPr id="7" name="TextBox 6"/>
          <p:cNvSpPr txBox="1"/>
          <p:nvPr/>
        </p:nvSpPr>
        <p:spPr>
          <a:xfrm>
            <a:off x="2627784" y="4581128"/>
            <a:ext cx="5616624" cy="1477328"/>
          </a:xfrm>
          <a:prstGeom prst="rect">
            <a:avLst/>
          </a:prstGeom>
          <a:noFill/>
        </p:spPr>
        <p:txBody>
          <a:bodyPr wrap="square" rtlCol="0">
            <a:spAutoFit/>
          </a:bodyPr>
          <a:lstStyle/>
          <a:p>
            <a:r>
              <a:rPr lang="en-GB" dirty="0" smtClean="0"/>
              <a:t>Unlike that for </a:t>
            </a:r>
            <a:r>
              <a:rPr lang="en-GB" dirty="0" err="1" smtClean="0"/>
              <a:t>propanone</a:t>
            </a:r>
            <a:r>
              <a:rPr lang="en-GB" dirty="0" smtClean="0"/>
              <a:t> however, this IR spectrum shows multiple small peaks between 2500 and 3000cm</a:t>
            </a:r>
            <a:r>
              <a:rPr lang="en-GB" baseline="30000" dirty="0" smtClean="0"/>
              <a:t>-1</a:t>
            </a:r>
            <a:r>
              <a:rPr lang="en-GB" dirty="0" smtClean="0"/>
              <a:t>, clearly indicating that this spectrum is for an </a:t>
            </a:r>
            <a:r>
              <a:rPr lang="en-GB" dirty="0" err="1" smtClean="0"/>
              <a:t>aldehyde</a:t>
            </a:r>
            <a:r>
              <a:rPr lang="en-GB" dirty="0" smtClean="0"/>
              <a:t> as opposed to a </a:t>
            </a:r>
            <a:r>
              <a:rPr lang="en-GB" dirty="0" err="1" smtClean="0"/>
              <a:t>ketone</a:t>
            </a:r>
            <a:r>
              <a:rPr lang="en-GB" dirty="0" smtClean="0"/>
              <a:t>. For these reasons I believe that this is the Infrared Spectrum for </a:t>
            </a:r>
            <a:r>
              <a:rPr lang="en-GB" dirty="0" err="1" smtClean="0"/>
              <a:t>propanal</a:t>
            </a:r>
            <a:r>
              <a:rPr lang="en-GB" dirty="0" smtClean="0"/>
              <a:t>.</a:t>
            </a:r>
            <a:endParaRPr lang="en-GB" dirty="0"/>
          </a:p>
        </p:txBody>
      </p:sp>
      <p:cxnSp>
        <p:nvCxnSpPr>
          <p:cNvPr id="9" name="Straight Arrow Connector 8"/>
          <p:cNvCxnSpPr/>
          <p:nvPr/>
        </p:nvCxnSpPr>
        <p:spPr>
          <a:xfrm>
            <a:off x="4427984" y="3573016"/>
            <a:ext cx="115212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923928" y="3429000"/>
            <a:ext cx="648072" cy="369332"/>
          </a:xfrm>
          <a:prstGeom prst="rect">
            <a:avLst/>
          </a:prstGeom>
          <a:noFill/>
        </p:spPr>
        <p:txBody>
          <a:bodyPr wrap="square" rtlCol="0">
            <a:spAutoFit/>
          </a:bodyPr>
          <a:lstStyle/>
          <a:p>
            <a:r>
              <a:rPr lang="en-GB" dirty="0" smtClean="0"/>
              <a:t>C=O</a:t>
            </a:r>
            <a:endParaRPr lang="en-GB" dirty="0"/>
          </a:p>
        </p:txBody>
      </p:sp>
      <p:cxnSp>
        <p:nvCxnSpPr>
          <p:cNvPr id="12" name="Straight Arrow Connector 11"/>
          <p:cNvCxnSpPr/>
          <p:nvPr/>
        </p:nvCxnSpPr>
        <p:spPr>
          <a:xfrm flipV="1">
            <a:off x="3707904" y="2780928"/>
            <a:ext cx="216024"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915816" y="2852936"/>
            <a:ext cx="1080120" cy="1200329"/>
          </a:xfrm>
          <a:prstGeom prst="rect">
            <a:avLst/>
          </a:prstGeom>
          <a:noFill/>
        </p:spPr>
        <p:txBody>
          <a:bodyPr wrap="square" rtlCol="0">
            <a:spAutoFit/>
          </a:bodyPr>
          <a:lstStyle/>
          <a:p>
            <a:r>
              <a:rPr lang="en-GB" dirty="0" smtClean="0"/>
              <a:t>Peaks showing an </a:t>
            </a:r>
            <a:r>
              <a:rPr lang="en-GB" dirty="0" err="1" smtClean="0"/>
              <a:t>aldehyde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accent4">
              <a:lumMod val="20000"/>
              <a:lumOff val="80000"/>
            </a:schemeClr>
          </a:solid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endParaRPr lang="en-GB"/>
          </a:p>
        </p:txBody>
      </p:sp>
      <p:pic>
        <p:nvPicPr>
          <p:cNvPr id="4" name="Content Placeholder 3" descr="mass spec- propanal.jpg"/>
          <p:cNvPicPr>
            <a:picLocks noGrp="1" noChangeAspect="1"/>
          </p:cNvPicPr>
          <p:nvPr>
            <p:ph idx="1"/>
          </p:nvPr>
        </p:nvPicPr>
        <p:blipFill>
          <a:blip r:embed="rId2" cstate="print"/>
          <a:stretch>
            <a:fillRect/>
          </a:stretch>
        </p:blipFill>
        <p:spPr>
          <a:xfrm>
            <a:off x="474579" y="404664"/>
            <a:ext cx="8150557" cy="2808312"/>
          </a:xfrm>
        </p:spPr>
      </p:pic>
      <p:sp>
        <p:nvSpPr>
          <p:cNvPr id="5" name="TextBox 4"/>
          <p:cNvSpPr txBox="1"/>
          <p:nvPr/>
        </p:nvSpPr>
        <p:spPr>
          <a:xfrm>
            <a:off x="467544" y="3429000"/>
            <a:ext cx="8208912" cy="2308324"/>
          </a:xfrm>
          <a:prstGeom prst="rect">
            <a:avLst/>
          </a:prstGeom>
          <a:noFill/>
        </p:spPr>
        <p:txBody>
          <a:bodyPr wrap="square" rtlCol="0">
            <a:spAutoFit/>
          </a:bodyPr>
          <a:lstStyle/>
          <a:p>
            <a:r>
              <a:rPr lang="en-GB" dirty="0" smtClean="0"/>
              <a:t>During fragmentation, </a:t>
            </a:r>
            <a:r>
              <a:rPr lang="en-GB" dirty="0" err="1" smtClean="0"/>
              <a:t>propanal</a:t>
            </a:r>
            <a:r>
              <a:rPr lang="en-GB" dirty="0" smtClean="0"/>
              <a:t> forms more fragments than </a:t>
            </a:r>
            <a:r>
              <a:rPr lang="en-GB" dirty="0" err="1" smtClean="0"/>
              <a:t>propanone</a:t>
            </a:r>
            <a:r>
              <a:rPr lang="en-GB" dirty="0" smtClean="0"/>
              <a:t>, forming its molecular ion with m/z 58,  C</a:t>
            </a:r>
            <a:r>
              <a:rPr lang="en-GB" baseline="-25000" dirty="0" smtClean="0"/>
              <a:t>2</a:t>
            </a:r>
            <a:r>
              <a:rPr lang="en-GB" dirty="0" smtClean="0"/>
              <a:t>H</a:t>
            </a:r>
            <a:r>
              <a:rPr lang="en-GB" baseline="-25000" dirty="0" smtClean="0"/>
              <a:t>5</a:t>
            </a:r>
            <a:r>
              <a:rPr lang="en-GB" dirty="0" smtClean="0"/>
              <a:t> with m/z 29,  CHO with m/z 29, CH</a:t>
            </a:r>
            <a:r>
              <a:rPr lang="en-GB" baseline="-25000" dirty="0" smtClean="0"/>
              <a:t>3</a:t>
            </a:r>
            <a:r>
              <a:rPr lang="en-GB" dirty="0" smtClean="0"/>
              <a:t> with m/z 15, and C</a:t>
            </a:r>
            <a:r>
              <a:rPr lang="en-GB" baseline="-25000" dirty="0" smtClean="0"/>
              <a:t>2</a:t>
            </a:r>
            <a:r>
              <a:rPr lang="en-GB" dirty="0" smtClean="0"/>
              <a:t>H</a:t>
            </a:r>
            <a:r>
              <a:rPr lang="en-GB" baseline="-25000" dirty="0" smtClean="0"/>
              <a:t>3</a:t>
            </a:r>
            <a:r>
              <a:rPr lang="en-GB" dirty="0" smtClean="0"/>
              <a:t>O with m/z 43.</a:t>
            </a:r>
          </a:p>
          <a:p>
            <a:r>
              <a:rPr lang="en-GB" dirty="0" smtClean="0"/>
              <a:t>From looking at the spectrum, it is evident that these fragments are present, along with some isotopic fragments, indicating </a:t>
            </a:r>
            <a:r>
              <a:rPr lang="en-GB" dirty="0" err="1" smtClean="0"/>
              <a:t>propanal</a:t>
            </a:r>
            <a:r>
              <a:rPr lang="en-GB" dirty="0" smtClean="0"/>
              <a:t>.</a:t>
            </a:r>
          </a:p>
          <a:p>
            <a:r>
              <a:rPr lang="en-GB" dirty="0" smtClean="0"/>
              <a:t>The base peak on the right at m/z 58 shows the presence of the molecular ion, showing that the overall mass of the original molecule is 58, and supporting the conclusion that this is a mass spectrum for </a:t>
            </a:r>
            <a:r>
              <a:rPr lang="en-GB" dirty="0" err="1" smtClean="0"/>
              <a:t>propanal</a:t>
            </a:r>
            <a:r>
              <a:rPr lang="en-GB" dirty="0" smtClean="0"/>
              <a:t>.</a:t>
            </a:r>
            <a:endParaRPr lang="en-GB" dirty="0"/>
          </a:p>
        </p:txBody>
      </p:sp>
      <p:cxnSp>
        <p:nvCxnSpPr>
          <p:cNvPr id="7" name="Straight Arrow Connector 6"/>
          <p:cNvCxnSpPr/>
          <p:nvPr/>
        </p:nvCxnSpPr>
        <p:spPr>
          <a:xfrm flipH="1">
            <a:off x="7020272" y="1196752"/>
            <a:ext cx="50405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308304" y="908720"/>
            <a:ext cx="792088" cy="369332"/>
          </a:xfrm>
          <a:prstGeom prst="rect">
            <a:avLst/>
          </a:prstGeom>
          <a:noFill/>
        </p:spPr>
        <p:txBody>
          <a:bodyPr wrap="square" rtlCol="0">
            <a:spAutoFit/>
          </a:bodyPr>
          <a:lstStyle/>
          <a:p>
            <a:r>
              <a:rPr lang="en-GB" dirty="0" smtClean="0"/>
              <a:t>M+</a:t>
            </a:r>
            <a:endParaRPr lang="en-GB" dirty="0"/>
          </a:p>
        </p:txBody>
      </p:sp>
      <p:cxnSp>
        <p:nvCxnSpPr>
          <p:cNvPr id="10" name="Straight Arrow Connector 9"/>
          <p:cNvCxnSpPr/>
          <p:nvPr/>
        </p:nvCxnSpPr>
        <p:spPr>
          <a:xfrm flipH="1">
            <a:off x="3275856" y="1700808"/>
            <a:ext cx="792088"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563888" y="1340768"/>
            <a:ext cx="1440160" cy="369332"/>
          </a:xfrm>
          <a:prstGeom prst="rect">
            <a:avLst/>
          </a:prstGeom>
          <a:noFill/>
        </p:spPr>
        <p:txBody>
          <a:bodyPr wrap="square" rtlCol="0">
            <a:spAutoFit/>
          </a:bodyPr>
          <a:lstStyle/>
          <a:p>
            <a:r>
              <a:rPr lang="en-GB" dirty="0" smtClean="0"/>
              <a:t>CHO or C</a:t>
            </a:r>
            <a:r>
              <a:rPr lang="en-GB" baseline="-25000" dirty="0" smtClean="0"/>
              <a:t>2</a:t>
            </a:r>
            <a:r>
              <a:rPr lang="en-GB" dirty="0" smtClean="0"/>
              <a:t>H</a:t>
            </a:r>
            <a:r>
              <a:rPr lang="en-GB" baseline="-25000" dirty="0" smtClean="0"/>
              <a:t>5</a:t>
            </a:r>
            <a:endParaRPr lang="en-GB" dirty="0"/>
          </a:p>
        </p:txBody>
      </p:sp>
      <p:cxnSp>
        <p:nvCxnSpPr>
          <p:cNvPr id="13" name="Straight Arrow Connector 12"/>
          <p:cNvCxnSpPr/>
          <p:nvPr/>
        </p:nvCxnSpPr>
        <p:spPr>
          <a:xfrm>
            <a:off x="1547664" y="2276872"/>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331640" y="1988840"/>
            <a:ext cx="576064" cy="369332"/>
          </a:xfrm>
          <a:prstGeom prst="rect">
            <a:avLst/>
          </a:prstGeom>
          <a:noFill/>
        </p:spPr>
        <p:txBody>
          <a:bodyPr wrap="square" rtlCol="0">
            <a:spAutoFit/>
          </a:bodyPr>
          <a:lstStyle/>
          <a:p>
            <a:r>
              <a:rPr lang="en-GB" dirty="0" smtClean="0"/>
              <a:t>CH</a:t>
            </a:r>
            <a:r>
              <a:rPr lang="en-GB" baseline="-25000" dirty="0" smtClean="0"/>
              <a:t>3</a:t>
            </a:r>
            <a:endParaRPr lang="en-GB" dirty="0"/>
          </a:p>
        </p:txBody>
      </p:sp>
      <p:cxnSp>
        <p:nvCxnSpPr>
          <p:cNvPr id="17" name="Straight Arrow Connector 16"/>
          <p:cNvCxnSpPr/>
          <p:nvPr/>
        </p:nvCxnSpPr>
        <p:spPr>
          <a:xfrm flipH="1">
            <a:off x="5076056" y="2276872"/>
            <a:ext cx="288032"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932040" y="1988840"/>
            <a:ext cx="864096" cy="369332"/>
          </a:xfrm>
          <a:prstGeom prst="rect">
            <a:avLst/>
          </a:prstGeom>
          <a:noFill/>
        </p:spPr>
        <p:txBody>
          <a:bodyPr wrap="square" rtlCol="0">
            <a:spAutoFit/>
          </a:bodyPr>
          <a:lstStyle/>
          <a:p>
            <a:r>
              <a:rPr lang="en-GB" dirty="0" smtClean="0"/>
              <a:t>C</a:t>
            </a:r>
            <a:r>
              <a:rPr lang="en-GB" baseline="-25000" dirty="0" smtClean="0"/>
              <a:t>2</a:t>
            </a:r>
            <a:r>
              <a:rPr lang="en-GB" dirty="0" smtClean="0"/>
              <a:t>H</a:t>
            </a:r>
            <a:r>
              <a:rPr lang="en-GB" baseline="-25000" dirty="0" smtClean="0"/>
              <a:t>3</a:t>
            </a:r>
            <a:r>
              <a:rPr lang="en-GB" dirty="0" smtClean="0"/>
              <a:t>O</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8" grpId="0"/>
      <p:bldP spid="11" grpId="0"/>
      <p:bldP spid="15"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accent4">
              <a:lumMod val="20000"/>
              <a:lumOff val="80000"/>
            </a:schemeClr>
          </a:solid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GB" dirty="0" err="1" smtClean="0"/>
              <a:t>Propanoic</a:t>
            </a:r>
            <a:r>
              <a:rPr lang="en-GB" dirty="0" smtClean="0"/>
              <a:t> acid</a:t>
            </a:r>
            <a:endParaRPr lang="en-GB" dirty="0"/>
          </a:p>
        </p:txBody>
      </p:sp>
      <p:pic>
        <p:nvPicPr>
          <p:cNvPr id="4" name="Content Placeholder 3" descr="propanoic acid.jpg"/>
          <p:cNvPicPr>
            <a:picLocks noGrp="1" noChangeAspect="1"/>
          </p:cNvPicPr>
          <p:nvPr>
            <p:ph idx="1"/>
          </p:nvPr>
        </p:nvPicPr>
        <p:blipFill>
          <a:blip r:embed="rId2" cstate="print"/>
          <a:stretch>
            <a:fillRect/>
          </a:stretch>
        </p:blipFill>
        <p:spPr>
          <a:xfrm>
            <a:off x="179512" y="0"/>
            <a:ext cx="2390775" cy="1590675"/>
          </a:xfrm>
        </p:spPr>
      </p:pic>
      <p:pic>
        <p:nvPicPr>
          <p:cNvPr id="5" name="Picture 4" descr="IR- propanoic acid.jpg"/>
          <p:cNvPicPr>
            <a:picLocks noChangeAspect="1"/>
          </p:cNvPicPr>
          <p:nvPr/>
        </p:nvPicPr>
        <p:blipFill>
          <a:blip r:embed="rId3" cstate="print"/>
          <a:stretch>
            <a:fillRect/>
          </a:stretch>
        </p:blipFill>
        <p:spPr>
          <a:xfrm>
            <a:off x="2555776" y="1484784"/>
            <a:ext cx="6096000" cy="3019425"/>
          </a:xfrm>
          <a:prstGeom prst="rect">
            <a:avLst/>
          </a:prstGeom>
        </p:spPr>
      </p:pic>
      <p:sp>
        <p:nvSpPr>
          <p:cNvPr id="6" name="TextBox 5"/>
          <p:cNvSpPr txBox="1"/>
          <p:nvPr/>
        </p:nvSpPr>
        <p:spPr>
          <a:xfrm>
            <a:off x="107504" y="1844824"/>
            <a:ext cx="2483768" cy="3970318"/>
          </a:xfrm>
          <a:prstGeom prst="rect">
            <a:avLst/>
          </a:prstGeom>
          <a:noFill/>
        </p:spPr>
        <p:txBody>
          <a:bodyPr wrap="square" rtlCol="0">
            <a:spAutoFit/>
          </a:bodyPr>
          <a:lstStyle/>
          <a:p>
            <a:r>
              <a:rPr lang="en-GB" dirty="0" smtClean="0"/>
              <a:t>On this IR spectrum a very broad peak is visible between 2500 and 3300cm</a:t>
            </a:r>
            <a:r>
              <a:rPr lang="en-GB" baseline="30000" dirty="0" smtClean="0"/>
              <a:t>-1</a:t>
            </a:r>
            <a:r>
              <a:rPr lang="en-GB" dirty="0" smtClean="0"/>
              <a:t>, indicating an O-H group and also showing that this is a carboxylic acid due to how broad the peak is.</a:t>
            </a:r>
          </a:p>
          <a:p>
            <a:r>
              <a:rPr lang="en-GB" dirty="0" smtClean="0"/>
              <a:t>Another particularly strong peak on this spectrum is between 1640 and 1750cm</a:t>
            </a:r>
            <a:r>
              <a:rPr lang="en-GB" baseline="30000" dirty="0" smtClean="0"/>
              <a:t>-1</a:t>
            </a:r>
            <a:r>
              <a:rPr lang="en-GB" dirty="0" smtClean="0"/>
              <a:t>, demonstrating the presence of a C=O bond.</a:t>
            </a:r>
            <a:endParaRPr lang="en-GB" dirty="0"/>
          </a:p>
        </p:txBody>
      </p:sp>
      <p:sp>
        <p:nvSpPr>
          <p:cNvPr id="7" name="TextBox 6"/>
          <p:cNvSpPr txBox="1"/>
          <p:nvPr/>
        </p:nvSpPr>
        <p:spPr>
          <a:xfrm>
            <a:off x="2843808" y="4653136"/>
            <a:ext cx="5760640" cy="1477328"/>
          </a:xfrm>
          <a:prstGeom prst="rect">
            <a:avLst/>
          </a:prstGeom>
          <a:noFill/>
        </p:spPr>
        <p:txBody>
          <a:bodyPr wrap="square" rtlCol="0">
            <a:spAutoFit/>
          </a:bodyPr>
          <a:lstStyle/>
          <a:p>
            <a:r>
              <a:rPr lang="en-GB" dirty="0" smtClean="0"/>
              <a:t>The only other significantly strong peak on this spectrum is the one between 1000 and 1300cm</a:t>
            </a:r>
            <a:r>
              <a:rPr lang="en-GB" baseline="30000" dirty="0" smtClean="0"/>
              <a:t>-1</a:t>
            </a:r>
            <a:r>
              <a:rPr lang="en-GB" dirty="0" smtClean="0"/>
              <a:t>, and it shows that there is a C-O bond in this molecule. </a:t>
            </a:r>
          </a:p>
          <a:p>
            <a:r>
              <a:rPr lang="en-GB" dirty="0" smtClean="0"/>
              <a:t>All 3 of these bonds together support the conclusion that this is the IR spectrum for </a:t>
            </a:r>
            <a:r>
              <a:rPr lang="en-GB" dirty="0" err="1" smtClean="0"/>
              <a:t>propanoic</a:t>
            </a:r>
            <a:r>
              <a:rPr lang="en-GB" dirty="0" smtClean="0"/>
              <a:t> acid.</a:t>
            </a:r>
            <a:endParaRPr lang="en-GB" dirty="0"/>
          </a:p>
        </p:txBody>
      </p:sp>
      <p:cxnSp>
        <p:nvCxnSpPr>
          <p:cNvPr id="9" name="Straight Arrow Connector 8"/>
          <p:cNvCxnSpPr/>
          <p:nvPr/>
        </p:nvCxnSpPr>
        <p:spPr>
          <a:xfrm flipV="1">
            <a:off x="3347864" y="3284984"/>
            <a:ext cx="288032"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843808" y="3356992"/>
            <a:ext cx="1296144" cy="923330"/>
          </a:xfrm>
          <a:prstGeom prst="rect">
            <a:avLst/>
          </a:prstGeom>
          <a:noFill/>
        </p:spPr>
        <p:txBody>
          <a:bodyPr wrap="square" rtlCol="0">
            <a:spAutoFit/>
          </a:bodyPr>
          <a:lstStyle/>
          <a:p>
            <a:r>
              <a:rPr lang="en-GB" dirty="0" smtClean="0"/>
              <a:t>O-H</a:t>
            </a:r>
          </a:p>
          <a:p>
            <a:r>
              <a:rPr lang="en-GB" dirty="0" smtClean="0"/>
              <a:t>Carboxylic acid</a:t>
            </a:r>
            <a:endParaRPr lang="en-GB" dirty="0"/>
          </a:p>
        </p:txBody>
      </p:sp>
      <p:cxnSp>
        <p:nvCxnSpPr>
          <p:cNvPr id="12" name="Straight Arrow Connector 11"/>
          <p:cNvCxnSpPr/>
          <p:nvPr/>
        </p:nvCxnSpPr>
        <p:spPr>
          <a:xfrm>
            <a:off x="5148064" y="357301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572000" y="3429000"/>
            <a:ext cx="576064" cy="369332"/>
          </a:xfrm>
          <a:prstGeom prst="rect">
            <a:avLst/>
          </a:prstGeom>
          <a:noFill/>
        </p:spPr>
        <p:txBody>
          <a:bodyPr wrap="square" rtlCol="0">
            <a:spAutoFit/>
          </a:bodyPr>
          <a:lstStyle/>
          <a:p>
            <a:r>
              <a:rPr lang="en-GB" dirty="0" smtClean="0"/>
              <a:t>C=O</a:t>
            </a:r>
            <a:endParaRPr lang="en-GB" dirty="0"/>
          </a:p>
        </p:txBody>
      </p:sp>
      <p:cxnSp>
        <p:nvCxnSpPr>
          <p:cNvPr id="15" name="Straight Arrow Connector 14"/>
          <p:cNvCxnSpPr/>
          <p:nvPr/>
        </p:nvCxnSpPr>
        <p:spPr>
          <a:xfrm flipH="1" flipV="1">
            <a:off x="6804248" y="3717032"/>
            <a:ext cx="504056"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308304" y="3645024"/>
            <a:ext cx="792088" cy="369332"/>
          </a:xfrm>
          <a:prstGeom prst="rect">
            <a:avLst/>
          </a:prstGeom>
          <a:noFill/>
        </p:spPr>
        <p:txBody>
          <a:bodyPr wrap="square" rtlCol="0">
            <a:spAutoFit/>
          </a:bodyPr>
          <a:lstStyle/>
          <a:p>
            <a:r>
              <a:rPr lang="en-GB" dirty="0" smtClean="0"/>
              <a:t>C-O</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3"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0"/>
            <a:ext cx="9144000" cy="6858000"/>
          </a:xfrm>
          <a:prstGeom prst="rect">
            <a:avLst/>
          </a:prstGeom>
          <a:solidFill>
            <a:schemeClr val="accent4">
              <a:lumMod val="20000"/>
              <a:lumOff val="80000"/>
            </a:schemeClr>
          </a:solid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Content Placeholder 3" descr="mass spec- propanoic acid.jpg"/>
          <p:cNvPicPr>
            <a:picLocks noGrp="1" noChangeAspect="1"/>
          </p:cNvPicPr>
          <p:nvPr>
            <p:ph idx="1"/>
          </p:nvPr>
        </p:nvPicPr>
        <p:blipFill>
          <a:blip r:embed="rId2" cstate="print"/>
          <a:stretch>
            <a:fillRect/>
          </a:stretch>
        </p:blipFill>
        <p:spPr>
          <a:xfrm>
            <a:off x="395536" y="404664"/>
            <a:ext cx="8447450" cy="2808312"/>
          </a:xfrm>
        </p:spPr>
      </p:pic>
      <p:sp>
        <p:nvSpPr>
          <p:cNvPr id="5" name="TextBox 4"/>
          <p:cNvSpPr txBox="1"/>
          <p:nvPr/>
        </p:nvSpPr>
        <p:spPr>
          <a:xfrm>
            <a:off x="395536" y="3284984"/>
            <a:ext cx="8496944" cy="1754326"/>
          </a:xfrm>
          <a:prstGeom prst="rect">
            <a:avLst/>
          </a:prstGeom>
          <a:noFill/>
        </p:spPr>
        <p:txBody>
          <a:bodyPr wrap="square" rtlCol="0">
            <a:spAutoFit/>
          </a:bodyPr>
          <a:lstStyle/>
          <a:p>
            <a:r>
              <a:rPr lang="en-GB" dirty="0" smtClean="0"/>
              <a:t>When fragmented, </a:t>
            </a:r>
            <a:r>
              <a:rPr lang="en-GB" dirty="0" err="1" smtClean="0"/>
              <a:t>propanoic</a:t>
            </a:r>
            <a:r>
              <a:rPr lang="en-GB" dirty="0" smtClean="0"/>
              <a:t> acid splits into its molecular ion (m/z 74), C</a:t>
            </a:r>
            <a:r>
              <a:rPr lang="en-GB" baseline="-25000" dirty="0" smtClean="0"/>
              <a:t>2</a:t>
            </a:r>
            <a:r>
              <a:rPr lang="en-GB" dirty="0" smtClean="0"/>
              <a:t>H</a:t>
            </a:r>
            <a:r>
              <a:rPr lang="en-GB" baseline="-25000" dirty="0" smtClean="0"/>
              <a:t>5</a:t>
            </a:r>
            <a:r>
              <a:rPr lang="en-GB" dirty="0" smtClean="0"/>
              <a:t> (m/z 29), COOH (m/z 45), C</a:t>
            </a:r>
            <a:r>
              <a:rPr lang="en-GB" baseline="-25000" dirty="0" smtClean="0"/>
              <a:t>3</a:t>
            </a:r>
            <a:r>
              <a:rPr lang="en-GB" dirty="0" smtClean="0"/>
              <a:t>H</a:t>
            </a:r>
            <a:r>
              <a:rPr lang="en-GB" baseline="-25000" dirty="0" smtClean="0"/>
              <a:t>5</a:t>
            </a:r>
            <a:r>
              <a:rPr lang="en-GB" dirty="0" smtClean="0"/>
              <a:t>O (m/z 57) and OH (m/z 17). </a:t>
            </a:r>
          </a:p>
          <a:p>
            <a:r>
              <a:rPr lang="en-GB" dirty="0" smtClean="0"/>
              <a:t>Although the peak for m/z 17 is extremely small, the rest of the peaks for these fragments are all clear on the spectrum, with the base peak (the highest peak to the right of the graph) being at m/z 74 and again supporting the fact that this mass spectrum shows the results from putting </a:t>
            </a:r>
            <a:r>
              <a:rPr lang="en-GB" dirty="0" err="1" smtClean="0"/>
              <a:t>propanoic</a:t>
            </a:r>
            <a:r>
              <a:rPr lang="en-GB" dirty="0" smtClean="0"/>
              <a:t> acid into a mass spectrometer.</a:t>
            </a:r>
            <a:endParaRPr lang="en-GB" dirty="0"/>
          </a:p>
        </p:txBody>
      </p:sp>
      <p:cxnSp>
        <p:nvCxnSpPr>
          <p:cNvPr id="7" name="Straight Arrow Connector 6"/>
          <p:cNvCxnSpPr/>
          <p:nvPr/>
        </p:nvCxnSpPr>
        <p:spPr>
          <a:xfrm>
            <a:off x="7740352" y="1124744"/>
            <a:ext cx="43204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380312" y="764704"/>
            <a:ext cx="576064" cy="369332"/>
          </a:xfrm>
          <a:prstGeom prst="rect">
            <a:avLst/>
          </a:prstGeom>
          <a:noFill/>
        </p:spPr>
        <p:txBody>
          <a:bodyPr wrap="square" rtlCol="0">
            <a:spAutoFit/>
          </a:bodyPr>
          <a:lstStyle/>
          <a:p>
            <a:r>
              <a:rPr lang="en-GB" dirty="0" smtClean="0"/>
              <a:t>M+</a:t>
            </a:r>
            <a:endParaRPr lang="en-GB" dirty="0"/>
          </a:p>
        </p:txBody>
      </p:sp>
      <p:cxnSp>
        <p:nvCxnSpPr>
          <p:cNvPr id="10" name="Straight Arrow Connector 9"/>
          <p:cNvCxnSpPr/>
          <p:nvPr/>
        </p:nvCxnSpPr>
        <p:spPr>
          <a:xfrm flipH="1">
            <a:off x="3707904" y="1988840"/>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39952" y="1844824"/>
            <a:ext cx="720080" cy="369332"/>
          </a:xfrm>
          <a:prstGeom prst="rect">
            <a:avLst/>
          </a:prstGeom>
          <a:noFill/>
        </p:spPr>
        <p:txBody>
          <a:bodyPr wrap="square" rtlCol="0">
            <a:spAutoFit/>
          </a:bodyPr>
          <a:lstStyle/>
          <a:p>
            <a:r>
              <a:rPr lang="en-GB" dirty="0" smtClean="0"/>
              <a:t>C</a:t>
            </a:r>
            <a:r>
              <a:rPr lang="en-GB" baseline="-25000" dirty="0" smtClean="0"/>
              <a:t>2</a:t>
            </a:r>
            <a:r>
              <a:rPr lang="en-GB" dirty="0" smtClean="0"/>
              <a:t>H</a:t>
            </a:r>
            <a:r>
              <a:rPr lang="en-GB" baseline="-25000" dirty="0" smtClean="0"/>
              <a:t>5</a:t>
            </a:r>
            <a:endParaRPr lang="en-GB" dirty="0"/>
          </a:p>
        </p:txBody>
      </p:sp>
      <p:cxnSp>
        <p:nvCxnSpPr>
          <p:cNvPr id="14" name="Straight Arrow Connector 13"/>
          <p:cNvCxnSpPr/>
          <p:nvPr/>
        </p:nvCxnSpPr>
        <p:spPr>
          <a:xfrm flipH="1">
            <a:off x="6444208" y="1988840"/>
            <a:ext cx="504056"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804248" y="1700808"/>
            <a:ext cx="792088" cy="369332"/>
          </a:xfrm>
          <a:prstGeom prst="rect">
            <a:avLst/>
          </a:prstGeom>
          <a:noFill/>
        </p:spPr>
        <p:txBody>
          <a:bodyPr wrap="square" rtlCol="0">
            <a:spAutoFit/>
          </a:bodyPr>
          <a:lstStyle/>
          <a:p>
            <a:r>
              <a:rPr lang="en-GB" dirty="0" smtClean="0"/>
              <a:t>C</a:t>
            </a:r>
            <a:r>
              <a:rPr lang="en-GB" baseline="-25000" dirty="0" smtClean="0"/>
              <a:t>3</a:t>
            </a:r>
            <a:r>
              <a:rPr lang="en-GB" dirty="0" smtClean="0"/>
              <a:t>H</a:t>
            </a:r>
            <a:r>
              <a:rPr lang="en-GB" baseline="-25000" dirty="0" smtClean="0"/>
              <a:t>5</a:t>
            </a:r>
            <a:r>
              <a:rPr lang="en-GB" dirty="0" smtClean="0"/>
              <a:t>O</a:t>
            </a:r>
            <a:endParaRPr lang="en-GB" dirty="0"/>
          </a:p>
        </p:txBody>
      </p:sp>
      <p:cxnSp>
        <p:nvCxnSpPr>
          <p:cNvPr id="13" name="Straight Arrow Connector 12"/>
          <p:cNvCxnSpPr/>
          <p:nvPr/>
        </p:nvCxnSpPr>
        <p:spPr>
          <a:xfrm flipH="1">
            <a:off x="5292080" y="1124744"/>
            <a:ext cx="72008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508104" y="836712"/>
            <a:ext cx="1008112" cy="369332"/>
          </a:xfrm>
          <a:prstGeom prst="rect">
            <a:avLst/>
          </a:prstGeom>
          <a:noFill/>
        </p:spPr>
        <p:txBody>
          <a:bodyPr wrap="square" rtlCol="0">
            <a:spAutoFit/>
          </a:bodyPr>
          <a:lstStyle/>
          <a:p>
            <a:r>
              <a:rPr lang="en-GB" dirty="0" smtClean="0"/>
              <a:t>COOH</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2" grpId="0"/>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0" y="0"/>
            <a:ext cx="9144000" cy="6858000"/>
          </a:xfrm>
          <a:prstGeom prst="rect">
            <a:avLst/>
          </a:prstGeom>
          <a:solidFill>
            <a:schemeClr val="accent4">
              <a:lumMod val="20000"/>
              <a:lumOff val="80000"/>
            </a:schemeClr>
          </a:solid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GB" dirty="0" smtClean="0"/>
              <a:t>Propan-1-ol</a:t>
            </a:r>
            <a:endParaRPr lang="en-GB" dirty="0"/>
          </a:p>
        </p:txBody>
      </p:sp>
      <p:pic>
        <p:nvPicPr>
          <p:cNvPr id="4" name="Content Placeholder 3" descr="propan-1-ol.jpg"/>
          <p:cNvPicPr>
            <a:picLocks noGrp="1" noChangeAspect="1"/>
          </p:cNvPicPr>
          <p:nvPr>
            <p:ph idx="1"/>
          </p:nvPr>
        </p:nvPicPr>
        <p:blipFill>
          <a:blip r:embed="rId2" cstate="print"/>
          <a:stretch>
            <a:fillRect/>
          </a:stretch>
        </p:blipFill>
        <p:spPr>
          <a:xfrm>
            <a:off x="179512" y="332656"/>
            <a:ext cx="2390775" cy="1590675"/>
          </a:xfrm>
        </p:spPr>
      </p:pic>
      <p:pic>
        <p:nvPicPr>
          <p:cNvPr id="5" name="Picture 4" descr="IR- propan-1-ol.jpg"/>
          <p:cNvPicPr>
            <a:picLocks noChangeAspect="1"/>
          </p:cNvPicPr>
          <p:nvPr/>
        </p:nvPicPr>
        <p:blipFill>
          <a:blip r:embed="rId3" cstate="print"/>
          <a:stretch>
            <a:fillRect/>
          </a:stretch>
        </p:blipFill>
        <p:spPr>
          <a:xfrm>
            <a:off x="3059832" y="1268760"/>
            <a:ext cx="5451592" cy="3024336"/>
          </a:xfrm>
          <a:prstGeom prst="rect">
            <a:avLst/>
          </a:prstGeom>
        </p:spPr>
      </p:pic>
      <p:sp>
        <p:nvSpPr>
          <p:cNvPr id="7" name="TextBox 6"/>
          <p:cNvSpPr txBox="1"/>
          <p:nvPr/>
        </p:nvSpPr>
        <p:spPr>
          <a:xfrm>
            <a:off x="0" y="1779687"/>
            <a:ext cx="2699792" cy="5078313"/>
          </a:xfrm>
          <a:prstGeom prst="rect">
            <a:avLst/>
          </a:prstGeom>
          <a:noFill/>
        </p:spPr>
        <p:txBody>
          <a:bodyPr wrap="square" rtlCol="0">
            <a:spAutoFit/>
          </a:bodyPr>
          <a:lstStyle/>
          <a:p>
            <a:r>
              <a:rPr lang="en-GB" dirty="0" smtClean="0"/>
              <a:t>This final IR spectrum very clearly shows the results for </a:t>
            </a:r>
            <a:r>
              <a:rPr lang="en-GB" dirty="0" err="1" smtClean="0"/>
              <a:t>propanol</a:t>
            </a:r>
            <a:r>
              <a:rPr lang="en-GB" dirty="0" smtClean="0"/>
              <a:t>. To the right of the spectrum there is a peak between 1000 and 1300cm</a:t>
            </a:r>
            <a:r>
              <a:rPr lang="en-GB" baseline="30000" dirty="0" smtClean="0"/>
              <a:t>-1</a:t>
            </a:r>
            <a:r>
              <a:rPr lang="en-GB" dirty="0" smtClean="0"/>
              <a:t>, showing that there is a C-O bond in the molecule. </a:t>
            </a:r>
          </a:p>
          <a:p>
            <a:r>
              <a:rPr lang="en-GB" dirty="0" smtClean="0"/>
              <a:t>Unlike the other IR spectrums, this one does not have a peak between 1640 and 1750cm</a:t>
            </a:r>
            <a:r>
              <a:rPr lang="en-GB" baseline="30000" dirty="0" smtClean="0"/>
              <a:t>-1</a:t>
            </a:r>
            <a:r>
              <a:rPr lang="en-GB" dirty="0" smtClean="0"/>
              <a:t>, showing that a C=O bond is not present in this </a:t>
            </a:r>
            <a:r>
              <a:rPr lang="en-GB" dirty="0" smtClean="0"/>
              <a:t>molecule and that it therefore is not an </a:t>
            </a:r>
            <a:r>
              <a:rPr lang="en-GB" dirty="0" err="1" smtClean="0"/>
              <a:t>aldehyde</a:t>
            </a:r>
            <a:r>
              <a:rPr lang="en-GB" dirty="0" smtClean="0"/>
              <a:t>, </a:t>
            </a:r>
            <a:r>
              <a:rPr lang="en-GB" dirty="0" err="1" smtClean="0"/>
              <a:t>ketone</a:t>
            </a:r>
            <a:r>
              <a:rPr lang="en-GB" dirty="0" smtClean="0"/>
              <a:t> or carboxylic acid.</a:t>
            </a:r>
            <a:endParaRPr lang="en-GB" dirty="0" smtClean="0"/>
          </a:p>
        </p:txBody>
      </p:sp>
      <p:sp>
        <p:nvSpPr>
          <p:cNvPr id="8" name="TextBox 7"/>
          <p:cNvSpPr txBox="1"/>
          <p:nvPr/>
        </p:nvSpPr>
        <p:spPr>
          <a:xfrm>
            <a:off x="2771800" y="4272677"/>
            <a:ext cx="5976664" cy="2585323"/>
          </a:xfrm>
          <a:prstGeom prst="rect">
            <a:avLst/>
          </a:prstGeom>
          <a:noFill/>
        </p:spPr>
        <p:txBody>
          <a:bodyPr wrap="square" rtlCol="0">
            <a:spAutoFit/>
          </a:bodyPr>
          <a:lstStyle/>
          <a:p>
            <a:r>
              <a:rPr lang="en-GB" dirty="0" smtClean="0"/>
              <a:t>The peaks between 2850 and 3100cm</a:t>
            </a:r>
            <a:r>
              <a:rPr lang="en-GB" baseline="30000" dirty="0" smtClean="0"/>
              <a:t>-1</a:t>
            </a:r>
            <a:r>
              <a:rPr lang="en-GB" dirty="0" smtClean="0"/>
              <a:t> show that there are many C-H bonds in the molecule also.</a:t>
            </a:r>
          </a:p>
          <a:p>
            <a:r>
              <a:rPr lang="en-GB" dirty="0" smtClean="0"/>
              <a:t>The </a:t>
            </a:r>
            <a:r>
              <a:rPr lang="en-GB" dirty="0" smtClean="0"/>
              <a:t>only other significant peak is the reasonably broad one between 3200 and 3550cm</a:t>
            </a:r>
            <a:r>
              <a:rPr lang="en-GB" baseline="30000" dirty="0" smtClean="0"/>
              <a:t>-1</a:t>
            </a:r>
            <a:r>
              <a:rPr lang="en-GB" dirty="0" smtClean="0"/>
              <a:t>. This peak shows that there is an O-H bond. As the peak is not broad enough to be for a carboxylic acid, this peak only shows either an alcohol or a phenol.</a:t>
            </a:r>
          </a:p>
          <a:p>
            <a:r>
              <a:rPr lang="en-GB" dirty="0" smtClean="0"/>
              <a:t>For all of these reasons I came to the conclusion that this is the IR spectrum for propan-1-ol.</a:t>
            </a:r>
            <a:endParaRPr lang="en-GB" dirty="0"/>
          </a:p>
        </p:txBody>
      </p:sp>
      <p:cxnSp>
        <p:nvCxnSpPr>
          <p:cNvPr id="10" name="Straight Arrow Connector 9"/>
          <p:cNvCxnSpPr/>
          <p:nvPr/>
        </p:nvCxnSpPr>
        <p:spPr>
          <a:xfrm flipV="1">
            <a:off x="6516216" y="3068960"/>
            <a:ext cx="576064"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084168" y="3284984"/>
            <a:ext cx="720080" cy="369332"/>
          </a:xfrm>
          <a:prstGeom prst="rect">
            <a:avLst/>
          </a:prstGeom>
          <a:noFill/>
        </p:spPr>
        <p:txBody>
          <a:bodyPr wrap="square" rtlCol="0">
            <a:spAutoFit/>
          </a:bodyPr>
          <a:lstStyle/>
          <a:p>
            <a:r>
              <a:rPr lang="en-GB" dirty="0" smtClean="0"/>
              <a:t>C-O</a:t>
            </a:r>
            <a:endParaRPr lang="en-GB" dirty="0"/>
          </a:p>
        </p:txBody>
      </p:sp>
      <p:cxnSp>
        <p:nvCxnSpPr>
          <p:cNvPr id="13" name="Straight Arrow Connector 12"/>
          <p:cNvCxnSpPr/>
          <p:nvPr/>
        </p:nvCxnSpPr>
        <p:spPr>
          <a:xfrm flipV="1">
            <a:off x="3779912" y="2780928"/>
            <a:ext cx="21602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491880" y="3068960"/>
            <a:ext cx="1080120" cy="646331"/>
          </a:xfrm>
          <a:prstGeom prst="rect">
            <a:avLst/>
          </a:prstGeom>
          <a:noFill/>
        </p:spPr>
        <p:txBody>
          <a:bodyPr wrap="square" rtlCol="0">
            <a:spAutoFit/>
          </a:bodyPr>
          <a:lstStyle/>
          <a:p>
            <a:r>
              <a:rPr lang="en-GB" dirty="0" smtClean="0"/>
              <a:t>O-H (alcohol)</a:t>
            </a:r>
            <a:endParaRPr lang="en-GB" dirty="0"/>
          </a:p>
        </p:txBody>
      </p:sp>
      <p:cxnSp>
        <p:nvCxnSpPr>
          <p:cNvPr id="17" name="Straight Arrow Connector 16"/>
          <p:cNvCxnSpPr/>
          <p:nvPr/>
        </p:nvCxnSpPr>
        <p:spPr>
          <a:xfrm flipH="1">
            <a:off x="4644008" y="2636912"/>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004048" y="2420888"/>
            <a:ext cx="792088" cy="369332"/>
          </a:xfrm>
          <a:prstGeom prst="rect">
            <a:avLst/>
          </a:prstGeom>
          <a:noFill/>
        </p:spPr>
        <p:txBody>
          <a:bodyPr wrap="square" rtlCol="0">
            <a:spAutoFit/>
          </a:bodyPr>
          <a:lstStyle/>
          <a:p>
            <a:r>
              <a:rPr lang="en-GB" dirty="0" smtClean="0"/>
              <a:t>C-H</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1" grpId="0"/>
      <p:bldP spid="15"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0" y="0"/>
            <a:ext cx="9144000" cy="6858000"/>
          </a:xfrm>
          <a:prstGeom prst="rect">
            <a:avLst/>
          </a:prstGeom>
          <a:solidFill>
            <a:schemeClr val="accent4">
              <a:lumMod val="20000"/>
              <a:lumOff val="80000"/>
            </a:schemeClr>
          </a:solidFill>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Content Placeholder 3" descr="mass spec- propan-1-ol.jpg"/>
          <p:cNvPicPr>
            <a:picLocks noGrp="1" noChangeAspect="1"/>
          </p:cNvPicPr>
          <p:nvPr>
            <p:ph idx="1"/>
          </p:nvPr>
        </p:nvPicPr>
        <p:blipFill>
          <a:blip r:embed="rId2" cstate="print"/>
          <a:stretch>
            <a:fillRect/>
          </a:stretch>
        </p:blipFill>
        <p:spPr>
          <a:xfrm>
            <a:off x="1547664" y="0"/>
            <a:ext cx="6372365" cy="3312368"/>
          </a:xfrm>
        </p:spPr>
      </p:pic>
      <p:sp>
        <p:nvSpPr>
          <p:cNvPr id="7" name="TextBox 6"/>
          <p:cNvSpPr txBox="1"/>
          <p:nvPr/>
        </p:nvSpPr>
        <p:spPr>
          <a:xfrm>
            <a:off x="251520" y="3140968"/>
            <a:ext cx="8064896" cy="4431983"/>
          </a:xfrm>
          <a:prstGeom prst="rect">
            <a:avLst/>
          </a:prstGeom>
          <a:noFill/>
        </p:spPr>
        <p:txBody>
          <a:bodyPr wrap="square" rtlCol="0">
            <a:spAutoFit/>
          </a:bodyPr>
          <a:lstStyle/>
          <a:p>
            <a:r>
              <a:rPr lang="en-GB" dirty="0" smtClean="0"/>
              <a:t>During fragmentation, propan-1-ol can form many different fragments, as well as its molecular ion, and some examples are shown in the equations below, with the m/z of each fragment written below them</a:t>
            </a:r>
            <a:r>
              <a:rPr lang="en-GB" dirty="0" smtClean="0"/>
              <a:t>.</a:t>
            </a:r>
          </a:p>
          <a:p>
            <a:endParaRPr lang="en-GB" dirty="0" smtClean="0"/>
          </a:p>
          <a:p>
            <a:r>
              <a:rPr lang="en-GB" dirty="0" smtClean="0"/>
              <a:t>C</a:t>
            </a:r>
            <a:r>
              <a:rPr lang="en-GB" baseline="-25000" dirty="0" smtClean="0"/>
              <a:t>3</a:t>
            </a:r>
            <a:r>
              <a:rPr lang="en-GB" dirty="0" smtClean="0"/>
              <a:t>H</a:t>
            </a:r>
            <a:r>
              <a:rPr lang="en-GB" baseline="-25000" dirty="0" smtClean="0"/>
              <a:t>7</a:t>
            </a:r>
            <a:r>
              <a:rPr lang="en-GB" dirty="0" smtClean="0"/>
              <a:t>OH   +    e</a:t>
            </a:r>
            <a:r>
              <a:rPr lang="en-GB" baseline="30000" dirty="0" smtClean="0"/>
              <a:t>-</a:t>
            </a:r>
            <a:r>
              <a:rPr lang="en-GB" dirty="0" smtClean="0"/>
              <a:t>                          C</a:t>
            </a:r>
            <a:r>
              <a:rPr lang="en-GB" baseline="-25000" dirty="0" smtClean="0"/>
              <a:t>3</a:t>
            </a:r>
            <a:r>
              <a:rPr lang="en-GB" dirty="0" smtClean="0"/>
              <a:t>H</a:t>
            </a:r>
            <a:r>
              <a:rPr lang="en-GB" baseline="-25000" dirty="0" smtClean="0"/>
              <a:t>7</a:t>
            </a:r>
            <a:r>
              <a:rPr lang="en-GB" dirty="0" smtClean="0"/>
              <a:t>OH</a:t>
            </a:r>
            <a:r>
              <a:rPr lang="en-GB" baseline="30000" dirty="0" smtClean="0"/>
              <a:t>+</a:t>
            </a:r>
            <a:r>
              <a:rPr lang="en-GB" dirty="0" smtClean="0"/>
              <a:t>    +     2e</a:t>
            </a:r>
            <a:r>
              <a:rPr lang="en-GB" baseline="30000" dirty="0" smtClean="0"/>
              <a:t>-</a:t>
            </a:r>
          </a:p>
          <a:p>
            <a:r>
              <a:rPr lang="en-GB" dirty="0" smtClean="0"/>
              <a:t>                                                              60</a:t>
            </a:r>
          </a:p>
          <a:p>
            <a:r>
              <a:rPr lang="en-GB" dirty="0" smtClean="0"/>
              <a:t>C</a:t>
            </a:r>
            <a:r>
              <a:rPr lang="en-GB" baseline="-25000" dirty="0" smtClean="0"/>
              <a:t>3</a:t>
            </a:r>
            <a:r>
              <a:rPr lang="en-GB" dirty="0" smtClean="0"/>
              <a:t>H</a:t>
            </a:r>
            <a:r>
              <a:rPr lang="en-GB" baseline="-25000" dirty="0" smtClean="0"/>
              <a:t>7</a:t>
            </a:r>
            <a:r>
              <a:rPr lang="en-GB" dirty="0" smtClean="0"/>
              <a:t>OH</a:t>
            </a:r>
            <a:r>
              <a:rPr lang="en-GB" baseline="30000" dirty="0" smtClean="0"/>
              <a:t>+ </a:t>
            </a:r>
            <a:r>
              <a:rPr lang="en-GB" dirty="0" smtClean="0"/>
              <a:t> +    e</a:t>
            </a:r>
            <a:r>
              <a:rPr lang="en-GB" baseline="30000" dirty="0" smtClean="0"/>
              <a:t>-</a:t>
            </a:r>
            <a:r>
              <a:rPr lang="en-GB" dirty="0" smtClean="0"/>
              <a:t>                          C</a:t>
            </a:r>
            <a:r>
              <a:rPr lang="en-GB" baseline="-25000" dirty="0" smtClean="0"/>
              <a:t>3</a:t>
            </a:r>
            <a:r>
              <a:rPr lang="en-GB" dirty="0" smtClean="0"/>
              <a:t>H</a:t>
            </a:r>
            <a:r>
              <a:rPr lang="en-GB" baseline="-25000" dirty="0" smtClean="0"/>
              <a:t>7</a:t>
            </a:r>
            <a:r>
              <a:rPr lang="en-GB" baseline="30000" dirty="0" smtClean="0"/>
              <a:t>+</a:t>
            </a:r>
            <a:r>
              <a:rPr lang="en-GB" dirty="0" smtClean="0"/>
              <a:t>    +     OH</a:t>
            </a:r>
            <a:r>
              <a:rPr lang="en-GB" baseline="30000" dirty="0" smtClean="0"/>
              <a:t>+</a:t>
            </a:r>
            <a:r>
              <a:rPr lang="en-GB" dirty="0" smtClean="0"/>
              <a:t>   +   2e</a:t>
            </a:r>
            <a:r>
              <a:rPr lang="en-GB" baseline="30000" dirty="0" smtClean="0"/>
              <a:t>-</a:t>
            </a:r>
          </a:p>
          <a:p>
            <a:r>
              <a:rPr lang="en-GB" baseline="30000" dirty="0" smtClean="0"/>
              <a:t>                                                                                      </a:t>
            </a:r>
            <a:r>
              <a:rPr lang="en-GB" dirty="0" smtClean="0"/>
              <a:t>43              </a:t>
            </a:r>
            <a:r>
              <a:rPr lang="en-GB" dirty="0" smtClean="0"/>
              <a:t>17</a:t>
            </a:r>
            <a:endParaRPr lang="en-GB" dirty="0" smtClean="0"/>
          </a:p>
          <a:p>
            <a:r>
              <a:rPr lang="en-GB" dirty="0" smtClean="0"/>
              <a:t>C</a:t>
            </a:r>
            <a:r>
              <a:rPr lang="en-GB" baseline="-25000" dirty="0" smtClean="0"/>
              <a:t>3</a:t>
            </a:r>
            <a:r>
              <a:rPr lang="en-GB" dirty="0" smtClean="0"/>
              <a:t>H</a:t>
            </a:r>
            <a:r>
              <a:rPr lang="en-GB" baseline="-25000" dirty="0" smtClean="0"/>
              <a:t>7</a:t>
            </a:r>
            <a:r>
              <a:rPr lang="en-GB" dirty="0" smtClean="0"/>
              <a:t>OH</a:t>
            </a:r>
            <a:r>
              <a:rPr lang="en-GB" baseline="30000" dirty="0" smtClean="0"/>
              <a:t>+ </a:t>
            </a:r>
            <a:r>
              <a:rPr lang="en-GB" dirty="0" smtClean="0"/>
              <a:t> +    e</a:t>
            </a:r>
            <a:r>
              <a:rPr lang="en-GB" baseline="30000" dirty="0" smtClean="0"/>
              <a:t>-                                         </a:t>
            </a:r>
            <a:r>
              <a:rPr lang="en-GB" dirty="0" smtClean="0"/>
              <a:t>C</a:t>
            </a:r>
            <a:r>
              <a:rPr lang="en-GB" baseline="-25000" dirty="0" smtClean="0"/>
              <a:t>2</a:t>
            </a:r>
            <a:r>
              <a:rPr lang="en-GB" dirty="0" smtClean="0"/>
              <a:t>H</a:t>
            </a:r>
            <a:r>
              <a:rPr lang="en-GB" baseline="-25000" dirty="0" smtClean="0"/>
              <a:t>5</a:t>
            </a:r>
            <a:r>
              <a:rPr lang="en-GB" baseline="30000" dirty="0" smtClean="0"/>
              <a:t>+</a:t>
            </a:r>
            <a:r>
              <a:rPr lang="en-GB" dirty="0" smtClean="0"/>
              <a:t>   +     CH</a:t>
            </a:r>
            <a:r>
              <a:rPr lang="en-GB" baseline="-25000" dirty="0" smtClean="0"/>
              <a:t>2</a:t>
            </a:r>
            <a:r>
              <a:rPr lang="en-GB" dirty="0" smtClean="0"/>
              <a:t>OH</a:t>
            </a:r>
            <a:r>
              <a:rPr lang="en-GB" baseline="30000" dirty="0" smtClean="0"/>
              <a:t>+</a:t>
            </a:r>
            <a:r>
              <a:rPr lang="en-GB" dirty="0" smtClean="0"/>
              <a:t>   +   2e</a:t>
            </a:r>
            <a:r>
              <a:rPr lang="en-GB" baseline="30000" dirty="0" smtClean="0"/>
              <a:t>-</a:t>
            </a:r>
            <a:endParaRPr lang="en-GB" dirty="0" smtClean="0"/>
          </a:p>
          <a:p>
            <a:r>
              <a:rPr lang="en-GB" dirty="0" smtClean="0"/>
              <a:t>                                                           29             31</a:t>
            </a:r>
          </a:p>
          <a:p>
            <a:r>
              <a:rPr lang="en-GB" dirty="0" smtClean="0"/>
              <a:t>C</a:t>
            </a:r>
            <a:r>
              <a:rPr lang="en-GB" baseline="-25000" dirty="0" smtClean="0"/>
              <a:t>3</a:t>
            </a:r>
            <a:r>
              <a:rPr lang="en-GB" dirty="0" smtClean="0"/>
              <a:t>H</a:t>
            </a:r>
            <a:r>
              <a:rPr lang="en-GB" baseline="-25000" dirty="0" smtClean="0"/>
              <a:t>7</a:t>
            </a:r>
            <a:r>
              <a:rPr lang="en-GB" dirty="0" smtClean="0"/>
              <a:t>OH</a:t>
            </a:r>
            <a:r>
              <a:rPr lang="en-GB" baseline="30000" dirty="0" smtClean="0"/>
              <a:t>+ </a:t>
            </a:r>
            <a:r>
              <a:rPr lang="en-GB" dirty="0" smtClean="0"/>
              <a:t> +    e</a:t>
            </a:r>
            <a:r>
              <a:rPr lang="en-GB" baseline="30000" dirty="0" smtClean="0"/>
              <a:t>-                                          </a:t>
            </a:r>
            <a:r>
              <a:rPr lang="en-GB" dirty="0" smtClean="0"/>
              <a:t>CH</a:t>
            </a:r>
            <a:r>
              <a:rPr lang="en-GB" baseline="-25000" dirty="0" smtClean="0"/>
              <a:t>3</a:t>
            </a:r>
            <a:r>
              <a:rPr lang="en-GB" baseline="30000" dirty="0" smtClean="0"/>
              <a:t>+</a:t>
            </a:r>
            <a:r>
              <a:rPr lang="en-GB" dirty="0" smtClean="0"/>
              <a:t>    +      C</a:t>
            </a:r>
            <a:r>
              <a:rPr lang="en-GB" baseline="-25000" dirty="0" smtClean="0"/>
              <a:t>2</a:t>
            </a:r>
            <a:r>
              <a:rPr lang="en-GB" dirty="0" smtClean="0"/>
              <a:t>H</a:t>
            </a:r>
            <a:r>
              <a:rPr lang="en-GB" baseline="-25000" dirty="0" smtClean="0"/>
              <a:t>4</a:t>
            </a:r>
            <a:r>
              <a:rPr lang="en-GB" dirty="0" smtClean="0"/>
              <a:t>OH</a:t>
            </a:r>
            <a:r>
              <a:rPr lang="en-GB" baseline="30000" dirty="0" smtClean="0"/>
              <a:t>+</a:t>
            </a:r>
            <a:r>
              <a:rPr lang="en-GB" dirty="0" smtClean="0"/>
              <a:t>   +   2e</a:t>
            </a:r>
            <a:r>
              <a:rPr lang="en-GB" baseline="30000" dirty="0" smtClean="0"/>
              <a:t>-</a:t>
            </a:r>
          </a:p>
          <a:p>
            <a:r>
              <a:rPr lang="en-GB" baseline="30000" dirty="0" smtClean="0"/>
              <a:t>                                                                                  </a:t>
            </a:r>
            <a:r>
              <a:rPr lang="en-GB" dirty="0" smtClean="0"/>
              <a:t>15                  45</a:t>
            </a:r>
          </a:p>
          <a:p>
            <a:endParaRPr lang="en-GB" dirty="0" smtClean="0"/>
          </a:p>
          <a:p>
            <a:endParaRPr lang="en-GB" dirty="0" smtClean="0"/>
          </a:p>
          <a:p>
            <a:r>
              <a:rPr lang="en-GB" baseline="30000" dirty="0" smtClean="0"/>
              <a:t>                                                                                   </a:t>
            </a:r>
          </a:p>
          <a:p>
            <a:endParaRPr lang="en-GB" dirty="0"/>
          </a:p>
        </p:txBody>
      </p:sp>
      <p:cxnSp>
        <p:nvCxnSpPr>
          <p:cNvPr id="9" name="Straight Arrow Connector 8"/>
          <p:cNvCxnSpPr/>
          <p:nvPr/>
        </p:nvCxnSpPr>
        <p:spPr>
          <a:xfrm>
            <a:off x="1835696" y="443711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907704" y="501317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907704" y="551723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907704" y="609329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012160" y="3789040"/>
            <a:ext cx="3131840" cy="2862322"/>
          </a:xfrm>
          <a:prstGeom prst="rect">
            <a:avLst/>
          </a:prstGeom>
          <a:noFill/>
        </p:spPr>
        <p:txBody>
          <a:bodyPr wrap="square" rtlCol="0">
            <a:spAutoFit/>
          </a:bodyPr>
          <a:lstStyle/>
          <a:p>
            <a:r>
              <a:rPr lang="en-GB" dirty="0" smtClean="0"/>
              <a:t>As we can see on the spectrum above, there are peaks at all of these results, with the strongest peak being at 31, indicating that this is the most common fragment formed. For these reasons, and due to the position of the M+ result, this spectrum must be the mass spectrum for propan-1-ol.</a:t>
            </a:r>
            <a:endParaRPr lang="en-GB" dirty="0"/>
          </a:p>
        </p:txBody>
      </p:sp>
      <p:cxnSp>
        <p:nvCxnSpPr>
          <p:cNvPr id="14" name="Straight Arrow Connector 13"/>
          <p:cNvCxnSpPr/>
          <p:nvPr/>
        </p:nvCxnSpPr>
        <p:spPr>
          <a:xfrm>
            <a:off x="6876256" y="1556792"/>
            <a:ext cx="0"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588224" y="1268760"/>
            <a:ext cx="1008112" cy="369332"/>
          </a:xfrm>
          <a:prstGeom prst="rect">
            <a:avLst/>
          </a:prstGeom>
          <a:noFill/>
        </p:spPr>
        <p:txBody>
          <a:bodyPr wrap="square" rtlCol="0">
            <a:spAutoFit/>
          </a:bodyPr>
          <a:lstStyle/>
          <a:p>
            <a:r>
              <a:rPr lang="en-GB" dirty="0" smtClean="0"/>
              <a:t>M+</a:t>
            </a:r>
            <a:endParaRPr lang="en-GB" dirty="0"/>
          </a:p>
        </p:txBody>
      </p:sp>
      <p:cxnSp>
        <p:nvCxnSpPr>
          <p:cNvPr id="18" name="Straight Arrow Connector 17"/>
          <p:cNvCxnSpPr/>
          <p:nvPr/>
        </p:nvCxnSpPr>
        <p:spPr>
          <a:xfrm flipH="1">
            <a:off x="5364088" y="2348880"/>
            <a:ext cx="72008"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292080" y="2132856"/>
            <a:ext cx="648072" cy="369332"/>
          </a:xfrm>
          <a:prstGeom prst="rect">
            <a:avLst/>
          </a:prstGeom>
          <a:noFill/>
        </p:spPr>
        <p:txBody>
          <a:bodyPr wrap="square" rtlCol="0">
            <a:spAutoFit/>
          </a:bodyPr>
          <a:lstStyle/>
          <a:p>
            <a:r>
              <a:rPr lang="en-GB" dirty="0" smtClean="0"/>
              <a:t>C</a:t>
            </a:r>
            <a:r>
              <a:rPr lang="en-GB" baseline="-25000" dirty="0" smtClean="0"/>
              <a:t>3</a:t>
            </a:r>
            <a:r>
              <a:rPr lang="en-GB" dirty="0" smtClean="0"/>
              <a:t>H</a:t>
            </a:r>
            <a:r>
              <a:rPr lang="en-GB" baseline="-25000" dirty="0" smtClean="0"/>
              <a:t>7</a:t>
            </a:r>
            <a:endParaRPr lang="en-GB" dirty="0"/>
          </a:p>
        </p:txBody>
      </p:sp>
      <p:cxnSp>
        <p:nvCxnSpPr>
          <p:cNvPr id="23" name="Straight Arrow Connector 22"/>
          <p:cNvCxnSpPr/>
          <p:nvPr/>
        </p:nvCxnSpPr>
        <p:spPr>
          <a:xfrm>
            <a:off x="2771800" y="2348880"/>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555776" y="2132856"/>
            <a:ext cx="648072" cy="369332"/>
          </a:xfrm>
          <a:prstGeom prst="rect">
            <a:avLst/>
          </a:prstGeom>
          <a:noFill/>
        </p:spPr>
        <p:txBody>
          <a:bodyPr wrap="square" rtlCol="0">
            <a:spAutoFit/>
          </a:bodyPr>
          <a:lstStyle/>
          <a:p>
            <a:r>
              <a:rPr lang="en-GB" dirty="0" smtClean="0"/>
              <a:t>CH</a:t>
            </a:r>
            <a:r>
              <a:rPr lang="en-GB" baseline="-25000" dirty="0" smtClean="0"/>
              <a:t>3</a:t>
            </a:r>
            <a:endParaRPr lang="en-GB" dirty="0"/>
          </a:p>
        </p:txBody>
      </p:sp>
      <p:cxnSp>
        <p:nvCxnSpPr>
          <p:cNvPr id="27" name="Straight Arrow Connector 26"/>
          <p:cNvCxnSpPr/>
          <p:nvPr/>
        </p:nvCxnSpPr>
        <p:spPr>
          <a:xfrm>
            <a:off x="3779912" y="1916832"/>
            <a:ext cx="288032"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347864" y="1484784"/>
            <a:ext cx="720080" cy="369332"/>
          </a:xfrm>
          <a:prstGeom prst="rect">
            <a:avLst/>
          </a:prstGeom>
          <a:noFill/>
        </p:spPr>
        <p:txBody>
          <a:bodyPr wrap="square" rtlCol="0">
            <a:spAutoFit/>
          </a:bodyPr>
          <a:lstStyle/>
          <a:p>
            <a:r>
              <a:rPr lang="en-GB" dirty="0" smtClean="0"/>
              <a:t>C</a:t>
            </a:r>
            <a:r>
              <a:rPr lang="en-GB" baseline="-25000" dirty="0" smtClean="0"/>
              <a:t>2</a:t>
            </a:r>
            <a:r>
              <a:rPr lang="en-GB" dirty="0" smtClean="0"/>
              <a:t>H</a:t>
            </a:r>
            <a:r>
              <a:rPr lang="en-GB" baseline="-25000" dirty="0" smtClean="0"/>
              <a:t>5</a:t>
            </a:r>
            <a:endParaRPr lang="en-GB" dirty="0"/>
          </a:p>
        </p:txBody>
      </p:sp>
      <p:cxnSp>
        <p:nvCxnSpPr>
          <p:cNvPr id="30" name="Straight Arrow Connector 29"/>
          <p:cNvCxnSpPr/>
          <p:nvPr/>
        </p:nvCxnSpPr>
        <p:spPr>
          <a:xfrm flipH="1">
            <a:off x="4283968" y="1124744"/>
            <a:ext cx="288032"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499992" y="836712"/>
            <a:ext cx="864096" cy="369332"/>
          </a:xfrm>
          <a:prstGeom prst="rect">
            <a:avLst/>
          </a:prstGeom>
          <a:noFill/>
        </p:spPr>
        <p:txBody>
          <a:bodyPr wrap="square" rtlCol="0">
            <a:spAutoFit/>
          </a:bodyPr>
          <a:lstStyle/>
          <a:p>
            <a:r>
              <a:rPr lang="en-GB" dirty="0" smtClean="0"/>
              <a:t>CH</a:t>
            </a:r>
            <a:r>
              <a:rPr lang="en-GB" baseline="-25000" dirty="0" smtClean="0"/>
              <a:t>2</a:t>
            </a:r>
            <a:r>
              <a:rPr lang="en-GB" dirty="0" smtClean="0"/>
              <a:t>OH</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5" grpId="0"/>
      <p:bldP spid="16" grpId="0"/>
      <p:bldP spid="21" grpId="0"/>
      <p:bldP spid="24" grpId="0"/>
      <p:bldP spid="28" grpId="0"/>
      <p:bldP spid="3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TotalTime>
  <Words>997</Words>
  <Application>Microsoft Office PowerPoint</Application>
  <PresentationFormat>On-screen Show (4:3)</PresentationFormat>
  <Paragraphs>67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IR and Mass Spec Webquest</vt:lpstr>
      <vt:lpstr>Propanone</vt:lpstr>
      <vt:lpstr>Slide 3</vt:lpstr>
      <vt:lpstr>Propanal</vt:lpstr>
      <vt:lpstr>Slide 5</vt:lpstr>
      <vt:lpstr>Propanoic acid</vt:lpstr>
      <vt:lpstr>Slide 7</vt:lpstr>
      <vt:lpstr>Propan-1-ol</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 and Mass Spec Webquest</dc:title>
  <dc:creator>Yvonne</dc:creator>
  <cp:lastModifiedBy>Yvonne</cp:lastModifiedBy>
  <cp:revision>31</cp:revision>
  <dcterms:created xsi:type="dcterms:W3CDTF">2012-03-16T18:43:41Z</dcterms:created>
  <dcterms:modified xsi:type="dcterms:W3CDTF">2012-03-17T13:58:06Z</dcterms:modified>
</cp:coreProperties>
</file>